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DM Sans Medium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  <p:embeddedFont>
      <p:font typeface="DM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Medium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DMSansMedium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MSans-regular.fntdata"/><Relationship Id="rId25" Type="http://schemas.openxmlformats.org/officeDocument/2006/relationships/font" Target="fonts/Merriweather-boldItalic.fntdata"/><Relationship Id="rId28" Type="http://schemas.openxmlformats.org/officeDocument/2006/relationships/font" Target="fonts/DMSans-italic.fntdata"/><Relationship Id="rId27" Type="http://schemas.openxmlformats.org/officeDocument/2006/relationships/font" Target="fonts/DM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DMSansMedium-bold.fntdata"/><Relationship Id="rId18" Type="http://schemas.openxmlformats.org/officeDocument/2006/relationships/font" Target="fonts/DM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e4afad3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e4afad3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e8bfc29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e8bfc29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e4afad30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e4afad30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e4afad30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e4afad30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e4afad30e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e4afad30e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e4afad30e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e4afad30e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e4afad30e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e4afad30e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Aurele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e4afad30e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e4afad30e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Aurele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e4afad30e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e4afad30e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Aurele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e4afad30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e4afad30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Aurle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e4afad30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e4afad30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6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6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36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2" name="Google Shape;222;p4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53" name="Google Shape;253;p42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hyperlink" Target="https://182581ea7dc6767f0e.gradio.live" TargetMode="External"/><Relationship Id="rId6" Type="http://schemas.openxmlformats.org/officeDocument/2006/relationships/hyperlink" Target="https://182581ea7dc6767f0e.gradio.live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ctrTitle"/>
          </p:nvPr>
        </p:nvSpPr>
        <p:spPr>
          <a:xfrm>
            <a:off x="196950" y="223825"/>
            <a:ext cx="81861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50"/>
              <a:t>Group 2:</a:t>
            </a:r>
            <a:endParaRPr sz="6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50"/>
              <a:t>Fake News Detector</a:t>
            </a:r>
            <a:endParaRPr sz="6350"/>
          </a:p>
        </p:txBody>
      </p:sp>
      <p:sp>
        <p:nvSpPr>
          <p:cNvPr id="263" name="Google Shape;263;p44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Ambrose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Aurele</a:t>
            </a:r>
            <a:endParaRPr/>
          </a:p>
        </p:txBody>
      </p:sp>
      <p:pic>
        <p:nvPicPr>
          <p:cNvPr id="264" name="Google Shape;264;p4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3840" l="0" r="0" t="3840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idx="1" type="subTitle"/>
          </p:nvPr>
        </p:nvSpPr>
        <p:spPr>
          <a:xfrm>
            <a:off x="975300" y="471050"/>
            <a:ext cx="71934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LIVE DEMO</a:t>
            </a:r>
            <a:endParaRPr sz="2000"/>
          </a:p>
        </p:txBody>
      </p:sp>
      <p:sp>
        <p:nvSpPr>
          <p:cNvPr id="344" name="Google Shape;344;p53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3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75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3"/>
          <p:cNvPicPr preferRelativeResize="0"/>
          <p:nvPr/>
        </p:nvPicPr>
        <p:blipFill rotWithShape="1">
          <a:blip r:embed="rId4">
            <a:alphaModFix/>
          </a:blip>
          <a:srcRect b="0" l="0" r="1429" t="0"/>
          <a:stretch/>
        </p:blipFill>
        <p:spPr>
          <a:xfrm>
            <a:off x="291825" y="1583500"/>
            <a:ext cx="4172750" cy="33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3"/>
          <p:cNvSpPr txBox="1"/>
          <p:nvPr/>
        </p:nvSpPr>
        <p:spPr>
          <a:xfrm>
            <a:off x="4926475" y="2265775"/>
            <a:ext cx="43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A580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https://182581ea7dc6767f0e.gradio.live</a:t>
            </a:r>
            <a:endParaRPr>
              <a:solidFill>
                <a:srgbClr val="EA580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53"/>
          <p:cNvSpPr txBox="1"/>
          <p:nvPr/>
        </p:nvSpPr>
        <p:spPr>
          <a:xfrm>
            <a:off x="6196375" y="2949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https://182581ea7dc6767f0e.gradio.live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197375" y="2002075"/>
            <a:ext cx="3899100" cy="22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 </a:t>
            </a:r>
            <a:r>
              <a:rPr lang="en" sz="1200"/>
              <a:t>cleaning</a:t>
            </a:r>
            <a:r>
              <a:rPr lang="en" sz="1200"/>
              <a:t> is critical to the training and success of the model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Testing all the possible combinations takes a long time, especially when exploring models like SVM and Random Forest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Improving further the model would require depper </a:t>
            </a:r>
            <a:r>
              <a:rPr lang="en" sz="1200"/>
              <a:t>analysis</a:t>
            </a:r>
            <a:r>
              <a:rPr lang="en" sz="1200"/>
              <a:t> of the </a:t>
            </a:r>
            <a:r>
              <a:rPr lang="en" sz="1200"/>
              <a:t>training</a:t>
            </a:r>
            <a:r>
              <a:rPr lang="en" sz="1200"/>
              <a:t> data set and of the test results</a:t>
            </a:r>
            <a:endParaRPr sz="1200"/>
          </a:p>
        </p:txBody>
      </p:sp>
      <p:sp>
        <p:nvSpPr>
          <p:cNvPr id="355" name="Google Shape;355;p54"/>
          <p:cNvSpPr txBox="1"/>
          <p:nvPr>
            <p:ph type="title"/>
          </p:nvPr>
        </p:nvSpPr>
        <p:spPr>
          <a:xfrm>
            <a:off x="197375" y="369175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56" name="Google Shape;35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descr="a man in a suit and tie is standing in front of a crowd with a sign that says trump (Provided by Tenor)" id="357" name="Google Shape;3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425" y="1227750"/>
            <a:ext cx="4510550" cy="253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71" name="Google Shape;271;p45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Overview of the problem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pre-processing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Models exploration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Evaluation &amp; critics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Deployment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6319450" y="3297125"/>
            <a:ext cx="413700" cy="2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problem</a:t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93" y="1152475"/>
            <a:ext cx="510974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Objective:</a:t>
            </a:r>
            <a:r>
              <a:rPr lang="en" sz="1400"/>
              <a:t> </a:t>
            </a:r>
            <a:r>
              <a:rPr lang="en" sz="1400"/>
              <a:t>Build a Fake News Detector using NLP models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Required to</a:t>
            </a:r>
            <a:r>
              <a:rPr b="1" lang="en" sz="1400"/>
              <a:t>:</a:t>
            </a:r>
            <a:br>
              <a:rPr b="1" lang="en" sz="1400"/>
            </a:b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Test &amp; </a:t>
            </a:r>
            <a:r>
              <a:rPr lang="en" sz="1400"/>
              <a:t>assess</a:t>
            </a:r>
            <a:r>
              <a:rPr lang="en" sz="1400"/>
              <a:t> multiple combinations of: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Data Cleaning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Natural Language Processing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Vectorization techniques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Modeling</a:t>
            </a:r>
            <a:br>
              <a:rPr lang="en" sz="1400"/>
            </a:b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Analyze results on test set to try to come up with optimizations</a:t>
            </a:r>
            <a:endParaRPr sz="1400"/>
          </a:p>
        </p:txBody>
      </p:sp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problem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311700" y="1152475"/>
            <a:ext cx="8520600" cy="3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Data cleaning: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Best model removes: URLs, numbers, double spaces, special characters…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Noticed a negative impact on removing stopwords for this exercise (Δ = 1.15%  avg. acc.)</a:t>
            </a:r>
            <a:br>
              <a:rPr lang="en" sz="1400"/>
            </a:b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Word processing: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Lemmatization avg. acc. = 93.65% ⇒ 20 models tested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Stemming avg. acc. = 93.97% ⇒ 6 models tested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Low average difference but overall lemmatization achieved top acc. i</a:t>
            </a: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n most cases.</a:t>
            </a:r>
            <a:b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Language processing:</a:t>
            </a:r>
            <a:endParaRPr b="1"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Bigram, 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BoW, BoW Bigram/Trigram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TF-IDF, TF-IDF Bigram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TF-IDF + Trigram reached the best accuracy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30 models tested</a:t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700" y="1109100"/>
            <a:ext cx="5760600" cy="38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analysis over 26 selected models</a:t>
            </a:r>
            <a:endParaRPr/>
          </a:p>
        </p:txBody>
      </p:sp>
      <p:pic>
        <p:nvPicPr>
          <p:cNvPr id="311" name="Google Shape;311;p5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50" y="926873"/>
            <a:ext cx="9144001" cy="421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test accuracy - 95.65%</a:t>
            </a:r>
            <a:endParaRPr/>
          </a:p>
        </p:txBody>
      </p:sp>
      <p:pic>
        <p:nvPicPr>
          <p:cNvPr id="317" name="Google Shape;317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564" r="12557" t="0"/>
          <a:stretch/>
        </p:blipFill>
        <p:spPr>
          <a:xfrm>
            <a:off x="4992024" y="1152775"/>
            <a:ext cx="3840300" cy="3416400"/>
          </a:xfrm>
          <a:prstGeom prst="rect">
            <a:avLst/>
          </a:prstGeom>
        </p:spPr>
      </p:pic>
      <p:sp>
        <p:nvSpPr>
          <p:cNvPr id="318" name="Google Shape;318;p5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7660" lvl="0" marL="457200" rtl="0" algn="l"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Stopwords included</a:t>
            </a:r>
            <a:br>
              <a:rPr lang="en" sz="1560"/>
            </a:br>
            <a:endParaRPr sz="1560"/>
          </a:p>
          <a:p>
            <a:pPr indent="-327660" lvl="0" marL="457200" rtl="0" algn="l"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WordnNet Lemmatizer</a:t>
            </a:r>
            <a:br>
              <a:rPr lang="en" sz="1560"/>
            </a:br>
            <a:endParaRPr sz="1560"/>
          </a:p>
          <a:p>
            <a:pPr indent="-327660" lvl="0" marL="457200" rtl="0" algn="l"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TF-IDF + Trigram</a:t>
            </a:r>
            <a:br>
              <a:rPr lang="en" sz="1560"/>
            </a:br>
            <a:endParaRPr sz="1560"/>
          </a:p>
          <a:p>
            <a:pPr indent="-327660" lvl="0" marL="457200" rtl="0" algn="l"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SVM model</a:t>
            </a:r>
            <a:br>
              <a:rPr lang="en" sz="1560"/>
            </a:br>
            <a:r>
              <a:rPr i="1" lang="en" sz="1560">
                <a:solidFill>
                  <a:srgbClr val="666666"/>
                </a:solidFill>
              </a:rPr>
              <a:t>(kernel='rbf', gamma='scale', C=100.0)</a:t>
            </a:r>
            <a:endParaRPr i="1" sz="1560">
              <a:solidFill>
                <a:srgbClr val="666666"/>
              </a:solidFill>
            </a:endParaRPr>
          </a:p>
        </p:txBody>
      </p:sp>
      <p:pic>
        <p:nvPicPr>
          <p:cNvPr descr="File:Light blue drop.svg - Wikimedia Commons" id="319" name="Google Shape;31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229" y="2296484"/>
            <a:ext cx="293383" cy="41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/>
          <p:nvPr/>
        </p:nvSpPr>
        <p:spPr>
          <a:xfrm>
            <a:off x="155025" y="3082925"/>
            <a:ext cx="4724700" cy="572700"/>
          </a:xfrm>
          <a:prstGeom prst="rightArrow">
            <a:avLst>
              <a:gd fmla="val 76646" name="adj1"/>
              <a:gd fmla="val 27894" name="adj2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150" y="842498"/>
            <a:ext cx="3909700" cy="20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2"/>
          <p:cNvSpPr/>
          <p:nvPr/>
        </p:nvSpPr>
        <p:spPr>
          <a:xfrm>
            <a:off x="264150" y="1640600"/>
            <a:ext cx="4615500" cy="1085100"/>
          </a:xfrm>
          <a:prstGeom prst="rightArrow">
            <a:avLst>
              <a:gd fmla="val 76646" name="adj1"/>
              <a:gd fmla="val 27894" name="adj2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52"/>
          <p:cNvSpPr/>
          <p:nvPr/>
        </p:nvSpPr>
        <p:spPr>
          <a:xfrm>
            <a:off x="4944902" y="4823150"/>
            <a:ext cx="3883800" cy="168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52"/>
          <p:cNvSpPr txBox="1"/>
          <p:nvPr>
            <p:ph idx="1" type="subTitle"/>
          </p:nvPr>
        </p:nvSpPr>
        <p:spPr>
          <a:xfrm>
            <a:off x="155025" y="962425"/>
            <a:ext cx="4680900" cy="4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performed clustering of the </a:t>
            </a:r>
            <a:r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titles</a:t>
            </a:r>
            <a:r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according to </a:t>
            </a:r>
            <a:r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repetitive</a:t>
            </a:r>
            <a:r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keywords in the title.(The upper </a:t>
            </a:r>
            <a:r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r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got the following results: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Cluster 0:</a:t>
            </a: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north, korea, say, syria, russia - </a:t>
            </a:r>
            <a:r>
              <a:rPr b="1"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217 Titles</a:t>
            </a:r>
            <a:endParaRPr b="1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rgbClr val="FF7F0E"/>
                </a:solidFill>
                <a:latin typeface="Arial"/>
                <a:ea typeface="Arial"/>
                <a:cs typeface="Arial"/>
                <a:sym typeface="Arial"/>
              </a:rPr>
              <a:t>Cluster 1: </a:t>
            </a: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medium, social, ep, room, boiler - </a:t>
            </a:r>
            <a:r>
              <a:rPr b="1"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189 Titles</a:t>
            </a:r>
            <a:endParaRPr b="1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rgbClr val="2FA12F"/>
                </a:solidFill>
                <a:latin typeface="Arial"/>
                <a:ea typeface="Arial"/>
                <a:cs typeface="Arial"/>
                <a:sym typeface="Arial"/>
              </a:rPr>
              <a:t>Cluster 2: </a:t>
            </a: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police', 'new', 'hillary', 'say', 'video - </a:t>
            </a:r>
            <a:r>
              <a:rPr b="1"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7961 Titles</a:t>
            </a:r>
            <a:endParaRPr b="1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Cluster 3:</a:t>
            </a:r>
            <a:r>
              <a:rPr lang="en" sz="9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donald', 'supporter', 'president', 'video', 'trump - </a:t>
            </a:r>
            <a:r>
              <a:rPr b="1"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1205 Titles</a:t>
            </a:r>
            <a:endParaRPr b="1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rgbClr val="8E6AC6"/>
                </a:solidFill>
                <a:latin typeface="Arial"/>
                <a:ea typeface="Arial"/>
                <a:cs typeface="Arial"/>
                <a:sym typeface="Arial"/>
              </a:rPr>
              <a:t>Cluster 4:</a:t>
            </a: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refugee', 'bangladesh', 'rohingya', 'myanmar', 'muslim- </a:t>
            </a:r>
            <a:r>
              <a:rPr b="1"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412 Titles</a:t>
            </a:r>
            <a:endParaRPr b="1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According to the keywords selected by the model, you can see that cluster number 1 has the least titles that are mostly far from being news titles </a:t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Following,</a:t>
            </a: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we combined our best models </a:t>
            </a: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accuracies results under the created clustering.(The bottom graph).</a:t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can as well see that in the 1 cluster is a largest deviation between the models that could be caused but the title names that are not really related to the news titles</a:t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Conclusion:  </a:t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arabicPeriod"/>
            </a:pP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1 cluster could be filtered out by preprocessing the data or by performing the clustering before data preprocess </a:t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arabicPeriod"/>
            </a:pP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If ignoring the 1 cluster we could see that the deviation between the models lies between 30 to 35 percent</a:t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2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Defining the Problem</a:t>
            </a:r>
            <a:endParaRPr/>
          </a:p>
        </p:txBody>
      </p:sp>
      <p:sp>
        <p:nvSpPr>
          <p:cNvPr id="331" name="Google Shape;331;p52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Science Presentation</a:t>
            </a:r>
            <a:endParaRPr/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150" y="2908200"/>
            <a:ext cx="3909699" cy="194256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334" name="Google Shape;334;p52"/>
          <p:cNvSpPr txBox="1"/>
          <p:nvPr/>
        </p:nvSpPr>
        <p:spPr>
          <a:xfrm>
            <a:off x="5227625" y="4569900"/>
            <a:ext cx="54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C0</a:t>
            </a:r>
            <a:endParaRPr b="1" sz="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52"/>
          <p:cNvSpPr txBox="1"/>
          <p:nvPr/>
        </p:nvSpPr>
        <p:spPr>
          <a:xfrm>
            <a:off x="5913425" y="4569900"/>
            <a:ext cx="54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C1</a:t>
            </a:r>
            <a:endParaRPr b="1" sz="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52"/>
          <p:cNvSpPr txBox="1"/>
          <p:nvPr/>
        </p:nvSpPr>
        <p:spPr>
          <a:xfrm>
            <a:off x="6656650" y="4728177"/>
            <a:ext cx="5487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C2</a:t>
            </a:r>
            <a:endParaRPr b="1" sz="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7" name="Google Shape;337;p52"/>
          <p:cNvSpPr txBox="1"/>
          <p:nvPr/>
        </p:nvSpPr>
        <p:spPr>
          <a:xfrm>
            <a:off x="7361225" y="4569900"/>
            <a:ext cx="54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C3</a:t>
            </a:r>
            <a:endParaRPr b="1" sz="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8" name="Google Shape;338;p52"/>
          <p:cNvSpPr txBox="1"/>
          <p:nvPr/>
        </p:nvSpPr>
        <p:spPr>
          <a:xfrm>
            <a:off x="8095067" y="4569900"/>
            <a:ext cx="54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C4</a:t>
            </a:r>
            <a:endParaRPr b="1" sz="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